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4" r:id="rId3"/>
    <p:sldId id="257" r:id="rId4"/>
    <p:sldId id="258" r:id="rId5"/>
    <p:sldId id="259" r:id="rId6"/>
    <p:sldId id="260" r:id="rId7"/>
    <p:sldId id="261" r:id="rId8"/>
    <p:sldId id="263" r:id="rId9"/>
    <p:sldId id="267" r:id="rId10"/>
    <p:sldId id="270" r:id="rId11"/>
    <p:sldId id="264" r:id="rId12"/>
    <p:sldId id="268" r:id="rId13"/>
    <p:sldId id="265" r:id="rId14"/>
    <p:sldId id="266" r:id="rId15"/>
    <p:sldId id="269" r:id="rId16"/>
    <p:sldId id="273" r:id="rId17"/>
    <p:sldId id="272" r:id="rId18"/>
    <p:sldId id="262"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6" d="100"/>
          <a:sy n="66" d="100"/>
        </p:scale>
        <p:origin x="79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jpg>
</file>

<file path=ppt/media/image20.png>
</file>

<file path=ppt/media/image3.gif>
</file>

<file path=ppt/media/image4.gif>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1C939C-2FF9-7986-A196-89953718151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08882BD-8375-769B-66F0-DBF30703FE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29CDF54-29A9-60D5-A421-6B86149B9E71}"/>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5" name="页脚占位符 4">
            <a:extLst>
              <a:ext uri="{FF2B5EF4-FFF2-40B4-BE49-F238E27FC236}">
                <a16:creationId xmlns:a16="http://schemas.microsoft.com/office/drawing/2014/main" id="{201E95F9-D1AD-11B7-3BF1-6D81E625A92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F197445-0655-B891-A801-6BD93587461D}"/>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375677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17DC14-6F41-A6F1-CD8B-181249B1EFD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56DA86C-25D4-A72F-9F10-7A379357AA3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F105185-B09A-2D1F-3206-4A68132D0FB2}"/>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5" name="页脚占位符 4">
            <a:extLst>
              <a:ext uri="{FF2B5EF4-FFF2-40B4-BE49-F238E27FC236}">
                <a16:creationId xmlns:a16="http://schemas.microsoft.com/office/drawing/2014/main" id="{265AF52D-3901-6DD9-0610-2ABA6C20ED8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2307F67-75A7-AAD6-78DF-BB77C0161600}"/>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3163487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252C344-A59D-5AA3-25C2-8E4E5595E39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E228FC5-6237-5A87-AC79-DDAE0AEE36C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0041B70-6060-C927-E98F-C570D53218FB}"/>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5" name="页脚占位符 4">
            <a:extLst>
              <a:ext uri="{FF2B5EF4-FFF2-40B4-BE49-F238E27FC236}">
                <a16:creationId xmlns:a16="http://schemas.microsoft.com/office/drawing/2014/main" id="{800DD3CA-C87D-C3A9-2DB1-521FA8798AA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828816B-D83F-8E97-0C97-2BE1E96B98CC}"/>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2912744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601AC0-FB38-7611-514D-236466A6E1D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AFF7178-8CA3-A79C-830D-66BBA505C825}"/>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ECAB308-3596-3571-E517-F1954A0EC52A}"/>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5" name="页脚占位符 4">
            <a:extLst>
              <a:ext uri="{FF2B5EF4-FFF2-40B4-BE49-F238E27FC236}">
                <a16:creationId xmlns:a16="http://schemas.microsoft.com/office/drawing/2014/main" id="{3ED38D69-2648-8ADC-66EF-4450AECCCDE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F5856B7-7D19-BB7C-9629-29797D2D835C}"/>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1557740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A0AB96-00B2-F2F3-16F9-4E52FA021BD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4F1D23E-0C1B-8111-FC8D-84A01C164C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2B3AF9F-B30C-E025-6B84-FF7BCE71FE50}"/>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5" name="页脚占位符 4">
            <a:extLst>
              <a:ext uri="{FF2B5EF4-FFF2-40B4-BE49-F238E27FC236}">
                <a16:creationId xmlns:a16="http://schemas.microsoft.com/office/drawing/2014/main" id="{B1E0E4AD-A4F5-C6B5-820B-16F117486A6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232FBFD-9F01-4B36-9F3D-6FF108D90E78}"/>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30895399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3A66CE-0E28-06EF-A369-BCE5253C111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5BE8FB7-7F36-410B-F590-30BBD56158C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302CB7A-2864-8E72-0AAB-390AD31683F3}"/>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0CA430B-D751-151A-3D97-B81D22337C37}"/>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6" name="页脚占位符 5">
            <a:extLst>
              <a:ext uri="{FF2B5EF4-FFF2-40B4-BE49-F238E27FC236}">
                <a16:creationId xmlns:a16="http://schemas.microsoft.com/office/drawing/2014/main" id="{D8D9AEE2-2AE8-4E37-6694-D29AA42265E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4BD1DD1-CED6-CCE7-8277-ADDBB3192EBD}"/>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4005322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E0A01-9E1A-8C8F-3F60-B4306AEF0B9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1CB87AF-E327-4D8F-A523-8DAAA490B3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649BD0B-8DAD-7CB4-66BF-18240AE3529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64A3F8DB-17A4-2794-2DD1-D1C0CFEB8D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56DA01C-E980-DF79-FE34-7B67ADB3346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806D3BC1-EBFA-A8F6-E1A5-6D3A5A65F286}"/>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8" name="页脚占位符 7">
            <a:extLst>
              <a:ext uri="{FF2B5EF4-FFF2-40B4-BE49-F238E27FC236}">
                <a16:creationId xmlns:a16="http://schemas.microsoft.com/office/drawing/2014/main" id="{A125297C-1C7A-CDD7-628E-86D1140B03F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079FE2D-5DA3-A9C2-2E93-5A4456D909EB}"/>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1445669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3F553C-115F-5640-7375-6FA090A7E45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EF06D65-8F6A-736C-9B65-1EE76A5B5CFA}"/>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4" name="页脚占位符 3">
            <a:extLst>
              <a:ext uri="{FF2B5EF4-FFF2-40B4-BE49-F238E27FC236}">
                <a16:creationId xmlns:a16="http://schemas.microsoft.com/office/drawing/2014/main" id="{857A52FC-4CA9-ED09-9931-05D7CB94713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5CC13FE-25C1-F37F-ECFF-FA885AC3F103}"/>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385968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88CD744-8DE6-F22D-855A-3CB07ABDD656}"/>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3" name="页脚占位符 2">
            <a:extLst>
              <a:ext uri="{FF2B5EF4-FFF2-40B4-BE49-F238E27FC236}">
                <a16:creationId xmlns:a16="http://schemas.microsoft.com/office/drawing/2014/main" id="{A6CA0B91-2E36-7543-8495-EB46E728588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BB22305-7016-9A36-BC27-BFCBEBE33177}"/>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12054338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B89106-477E-8654-1193-C4B18E7AF3B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629BF6B-0B0A-CB3B-292D-763A8C3AEC7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06D28B8-6A3C-168F-77DF-46944F9A00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4BFB36D-901B-3D3F-9AE9-43A4370A2F8A}"/>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6" name="页脚占位符 5">
            <a:extLst>
              <a:ext uri="{FF2B5EF4-FFF2-40B4-BE49-F238E27FC236}">
                <a16:creationId xmlns:a16="http://schemas.microsoft.com/office/drawing/2014/main" id="{13CCE3F3-49F3-D8F3-2236-C4E400D7E39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7D29771-061A-4AD9-B1CA-7D60AFED1B09}"/>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3758653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C4B5D6-5FB9-38A6-1605-1F6DB0E7743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A97A1E0-4D89-259B-78D0-2C2BAB414C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5F88241-05AE-077C-8315-35CAC9F652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092031C-4D7C-F715-57FE-A170982BC4F0}"/>
              </a:ext>
            </a:extLst>
          </p:cNvPr>
          <p:cNvSpPr>
            <a:spLocks noGrp="1"/>
          </p:cNvSpPr>
          <p:nvPr>
            <p:ph type="dt" sz="half" idx="10"/>
          </p:nvPr>
        </p:nvSpPr>
        <p:spPr/>
        <p:txBody>
          <a:bodyPr/>
          <a:lstStyle/>
          <a:p>
            <a:fld id="{E33A5935-5BBF-4F20-BC1B-C8EBCC8A89BD}" type="datetimeFigureOut">
              <a:rPr lang="zh-CN" altLang="en-US" smtClean="0"/>
              <a:t>2022/11/11 Friday</a:t>
            </a:fld>
            <a:endParaRPr lang="zh-CN" altLang="en-US"/>
          </a:p>
        </p:txBody>
      </p:sp>
      <p:sp>
        <p:nvSpPr>
          <p:cNvPr id="6" name="页脚占位符 5">
            <a:extLst>
              <a:ext uri="{FF2B5EF4-FFF2-40B4-BE49-F238E27FC236}">
                <a16:creationId xmlns:a16="http://schemas.microsoft.com/office/drawing/2014/main" id="{9F683ED6-E171-C53C-315E-D36813552DD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A790FD5-1227-34D8-A11F-35DF599B0CBF}"/>
              </a:ext>
            </a:extLst>
          </p:cNvPr>
          <p:cNvSpPr>
            <a:spLocks noGrp="1"/>
          </p:cNvSpPr>
          <p:nvPr>
            <p:ph type="sldNum" sz="quarter" idx="12"/>
          </p:nvPr>
        </p:nvSpPr>
        <p:spPr/>
        <p:txBody>
          <a:body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1839221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DC8BCF3-CF57-6197-8049-D0559FC44D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3503ADC-0B19-56EE-A0D7-7E9562605C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99988A5-EF25-81D7-BDD8-EE75AED929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3A5935-5BBF-4F20-BC1B-C8EBCC8A89BD}" type="datetimeFigureOut">
              <a:rPr lang="zh-CN" altLang="en-US" smtClean="0"/>
              <a:t>2022/11/11 Friday</a:t>
            </a:fld>
            <a:endParaRPr lang="zh-CN" altLang="en-US"/>
          </a:p>
        </p:txBody>
      </p:sp>
      <p:sp>
        <p:nvSpPr>
          <p:cNvPr id="5" name="页脚占位符 4">
            <a:extLst>
              <a:ext uri="{FF2B5EF4-FFF2-40B4-BE49-F238E27FC236}">
                <a16:creationId xmlns:a16="http://schemas.microsoft.com/office/drawing/2014/main" id="{56F92BA1-D7D6-3D8C-D279-3A040B3B7B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7C256A44-AAA6-FE30-0574-D19E22E3A3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097613-44D6-4D64-A53A-D735A935762E}" type="slidenum">
              <a:rPr lang="zh-CN" altLang="en-US" smtClean="0"/>
              <a:t>‹#›</a:t>
            </a:fld>
            <a:endParaRPr lang="zh-CN" altLang="en-US"/>
          </a:p>
        </p:txBody>
      </p:sp>
    </p:spTree>
    <p:extLst>
      <p:ext uri="{BB962C8B-B14F-4D97-AF65-F5344CB8AC3E}">
        <p14:creationId xmlns:p14="http://schemas.microsoft.com/office/powerpoint/2010/main" val="21832558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91F0F28D-AE98-4791-A23B-D4DEB86DED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448"/>
            <a:ext cx="12192000" cy="685800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038FA38A-502F-AAD0-C6AE-58FBA7F29BCC}"/>
              </a:ext>
            </a:extLst>
          </p:cNvPr>
          <p:cNvSpPr>
            <a:spLocks noGrp="1"/>
          </p:cNvSpPr>
          <p:nvPr>
            <p:ph type="ctrTitle"/>
          </p:nvPr>
        </p:nvSpPr>
        <p:spPr>
          <a:xfrm>
            <a:off x="2351314" y="83005"/>
            <a:ext cx="7489371" cy="1314677"/>
          </a:xfrm>
        </p:spPr>
        <p:txBody>
          <a:bodyPr>
            <a:normAutofit/>
          </a:bodyPr>
          <a:lstStyle/>
          <a:p>
            <a:r>
              <a:rPr lang="zh-CN" altLang="en-US" sz="7200" b="1" dirty="0">
                <a:solidFill>
                  <a:schemeClr val="bg1"/>
                </a:solidFill>
              </a:rPr>
              <a:t>电影数据可视化</a:t>
            </a:r>
          </a:p>
        </p:txBody>
      </p:sp>
      <p:sp>
        <p:nvSpPr>
          <p:cNvPr id="3" name="副标题 2">
            <a:extLst>
              <a:ext uri="{FF2B5EF4-FFF2-40B4-BE49-F238E27FC236}">
                <a16:creationId xmlns:a16="http://schemas.microsoft.com/office/drawing/2014/main" id="{679373B7-12AB-72C6-A126-57D190BC24CE}"/>
              </a:ext>
            </a:extLst>
          </p:cNvPr>
          <p:cNvSpPr>
            <a:spLocks noGrp="1"/>
          </p:cNvSpPr>
          <p:nvPr>
            <p:ph type="subTitle" idx="1"/>
          </p:nvPr>
        </p:nvSpPr>
        <p:spPr>
          <a:xfrm>
            <a:off x="6052457" y="5761490"/>
            <a:ext cx="6139543" cy="1013505"/>
          </a:xfrm>
        </p:spPr>
        <p:txBody>
          <a:bodyPr>
            <a:normAutofit/>
          </a:bodyPr>
          <a:lstStyle/>
          <a:p>
            <a:r>
              <a:rPr lang="zh-CN" altLang="en-US" b="1" dirty="0">
                <a:solidFill>
                  <a:schemeClr val="bg1">
                    <a:lumMod val="95000"/>
                  </a:schemeClr>
                </a:solidFill>
              </a:rPr>
              <a:t>数据科学</a:t>
            </a:r>
            <a:r>
              <a:rPr lang="en-US" altLang="zh-CN" b="1" dirty="0">
                <a:solidFill>
                  <a:schemeClr val="bg1">
                    <a:lumMod val="95000"/>
                  </a:schemeClr>
                </a:solidFill>
              </a:rPr>
              <a:t>221-</a:t>
            </a:r>
            <a:r>
              <a:rPr lang="zh-CN" altLang="en-US" b="1" dirty="0">
                <a:solidFill>
                  <a:schemeClr val="bg1">
                    <a:lumMod val="95000"/>
                  </a:schemeClr>
                </a:solidFill>
              </a:rPr>
              <a:t>第三小组</a:t>
            </a:r>
            <a:endParaRPr lang="en-US" altLang="zh-CN" b="1" dirty="0">
              <a:solidFill>
                <a:schemeClr val="bg1">
                  <a:lumMod val="95000"/>
                </a:schemeClr>
              </a:solidFill>
            </a:endParaRPr>
          </a:p>
          <a:p>
            <a:r>
              <a:rPr lang="zh-CN" altLang="en-US" b="1" dirty="0">
                <a:solidFill>
                  <a:schemeClr val="bg1">
                    <a:lumMod val="95000"/>
                  </a:schemeClr>
                </a:solidFill>
              </a:rPr>
              <a:t>成员：房柏翰，聂祥，南泽良，黄幸，王卓</a:t>
            </a:r>
          </a:p>
        </p:txBody>
      </p:sp>
    </p:spTree>
    <p:extLst>
      <p:ext uri="{BB962C8B-B14F-4D97-AF65-F5344CB8AC3E}">
        <p14:creationId xmlns:p14="http://schemas.microsoft.com/office/powerpoint/2010/main" val="2573891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pic>
        <p:nvPicPr>
          <p:cNvPr id="7" name="图片 6">
            <a:extLst>
              <a:ext uri="{FF2B5EF4-FFF2-40B4-BE49-F238E27FC236}">
                <a16:creationId xmlns:a16="http://schemas.microsoft.com/office/drawing/2014/main" id="{FEC68F43-06CD-8A53-BD3A-9992B36170EC}"/>
              </a:ext>
            </a:extLst>
          </p:cNvPr>
          <p:cNvPicPr>
            <a:picLocks noChangeAspect="1"/>
          </p:cNvPicPr>
          <p:nvPr/>
        </p:nvPicPr>
        <p:blipFill>
          <a:blip r:embed="rId3"/>
          <a:stretch>
            <a:fillRect/>
          </a:stretch>
        </p:blipFill>
        <p:spPr>
          <a:xfrm>
            <a:off x="861558" y="603353"/>
            <a:ext cx="10468883" cy="6216574"/>
          </a:xfrm>
          <a:prstGeom prst="rect">
            <a:avLst/>
          </a:prstGeom>
        </p:spPr>
      </p:pic>
      <p:sp>
        <p:nvSpPr>
          <p:cNvPr id="8" name="文本框 7">
            <a:extLst>
              <a:ext uri="{FF2B5EF4-FFF2-40B4-BE49-F238E27FC236}">
                <a16:creationId xmlns:a16="http://schemas.microsoft.com/office/drawing/2014/main" id="{CA804F46-792B-67E5-8101-5752350602A0}"/>
              </a:ext>
            </a:extLst>
          </p:cNvPr>
          <p:cNvSpPr txBox="1"/>
          <p:nvPr/>
        </p:nvSpPr>
        <p:spPr>
          <a:xfrm>
            <a:off x="2576285" y="203243"/>
            <a:ext cx="2474686" cy="400110"/>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2-2 tableau</a:t>
            </a:r>
            <a:r>
              <a:rPr lang="zh-CN" altLang="en-US" sz="2000" dirty="0">
                <a:solidFill>
                  <a:schemeClr val="bg1"/>
                </a:solidFill>
                <a:latin typeface="微软雅黑" panose="020B0503020204020204" pitchFamily="34" charset="-122"/>
                <a:ea typeface="微软雅黑" panose="020B0503020204020204" pitchFamily="34" charset="-122"/>
              </a:rPr>
              <a:t>可视化</a:t>
            </a:r>
          </a:p>
        </p:txBody>
      </p:sp>
    </p:spTree>
    <p:extLst>
      <p:ext uri="{BB962C8B-B14F-4D97-AF65-F5344CB8AC3E}">
        <p14:creationId xmlns:p14="http://schemas.microsoft.com/office/powerpoint/2010/main" val="147639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pic>
        <p:nvPicPr>
          <p:cNvPr id="3" name="图片 2">
            <a:extLst>
              <a:ext uri="{FF2B5EF4-FFF2-40B4-BE49-F238E27FC236}">
                <a16:creationId xmlns:a16="http://schemas.microsoft.com/office/drawing/2014/main" id="{E5F0BB6D-50AC-FD8B-B3E6-1B8B178762A4}"/>
              </a:ext>
            </a:extLst>
          </p:cNvPr>
          <p:cNvPicPr>
            <a:picLocks noChangeAspect="1"/>
          </p:cNvPicPr>
          <p:nvPr/>
        </p:nvPicPr>
        <p:blipFill>
          <a:blip r:embed="rId3"/>
          <a:stretch>
            <a:fillRect/>
          </a:stretch>
        </p:blipFill>
        <p:spPr>
          <a:xfrm>
            <a:off x="0" y="314438"/>
            <a:ext cx="12192000" cy="6566301"/>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152401" y="-18056"/>
            <a:ext cx="2358572" cy="400110"/>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2-2 tableau</a:t>
            </a:r>
            <a:r>
              <a:rPr lang="zh-CN" altLang="en-US" sz="2000" dirty="0">
                <a:solidFill>
                  <a:schemeClr val="bg1"/>
                </a:solidFill>
                <a:latin typeface="微软雅黑" panose="020B0503020204020204" pitchFamily="34" charset="-122"/>
                <a:ea typeface="微软雅黑" panose="020B0503020204020204" pitchFamily="34" charset="-122"/>
              </a:rPr>
              <a:t>可视化</a:t>
            </a:r>
          </a:p>
        </p:txBody>
      </p:sp>
    </p:spTree>
    <p:extLst>
      <p:ext uri="{BB962C8B-B14F-4D97-AF65-F5344CB8AC3E}">
        <p14:creationId xmlns:p14="http://schemas.microsoft.com/office/powerpoint/2010/main" val="397355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pic>
        <p:nvPicPr>
          <p:cNvPr id="3" name="图片 2">
            <a:extLst>
              <a:ext uri="{FF2B5EF4-FFF2-40B4-BE49-F238E27FC236}">
                <a16:creationId xmlns:a16="http://schemas.microsoft.com/office/drawing/2014/main" id="{152AD965-9A4B-8F50-CED1-0E45F22F3C70}"/>
              </a:ext>
            </a:extLst>
          </p:cNvPr>
          <p:cNvPicPr>
            <a:picLocks noChangeAspect="1"/>
          </p:cNvPicPr>
          <p:nvPr/>
        </p:nvPicPr>
        <p:blipFill>
          <a:blip r:embed="rId3"/>
          <a:stretch>
            <a:fillRect/>
          </a:stretch>
        </p:blipFill>
        <p:spPr>
          <a:xfrm>
            <a:off x="0" y="11477"/>
            <a:ext cx="12192000" cy="6835045"/>
          </a:xfrm>
          <a:prstGeom prst="rect">
            <a:avLst/>
          </a:prstGeom>
        </p:spPr>
      </p:pic>
    </p:spTree>
    <p:extLst>
      <p:ext uri="{BB962C8B-B14F-4D97-AF65-F5344CB8AC3E}">
        <p14:creationId xmlns:p14="http://schemas.microsoft.com/office/powerpoint/2010/main" val="2953922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2532743" y="620485"/>
            <a:ext cx="2024743"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3-</a:t>
            </a:r>
            <a:r>
              <a:rPr lang="zh-CN" altLang="en-US" sz="2000" dirty="0">
                <a:latin typeface="微软雅黑" panose="020B0503020204020204" pitchFamily="34" charset="-122"/>
                <a:ea typeface="微软雅黑" panose="020B0503020204020204" pitchFamily="34" charset="-122"/>
              </a:rPr>
              <a:t>可视化分析</a:t>
            </a:r>
          </a:p>
        </p:txBody>
      </p:sp>
      <p:pic>
        <p:nvPicPr>
          <p:cNvPr id="2" name="图片 1">
            <a:extLst>
              <a:ext uri="{FF2B5EF4-FFF2-40B4-BE49-F238E27FC236}">
                <a16:creationId xmlns:a16="http://schemas.microsoft.com/office/drawing/2014/main" id="{1EF0D9AC-4345-13DE-1113-226BCE2F7841}"/>
              </a:ext>
            </a:extLst>
          </p:cNvPr>
          <p:cNvPicPr>
            <a:picLocks noChangeAspect="1"/>
          </p:cNvPicPr>
          <p:nvPr/>
        </p:nvPicPr>
        <p:blipFill rotWithShape="1">
          <a:blip r:embed="rId3"/>
          <a:srcRect l="755" b="271"/>
          <a:stretch/>
        </p:blipFill>
        <p:spPr>
          <a:xfrm>
            <a:off x="5631543" y="1020595"/>
            <a:ext cx="6201229" cy="5348061"/>
          </a:xfrm>
          <a:prstGeom prst="rect">
            <a:avLst/>
          </a:prstGeom>
        </p:spPr>
      </p:pic>
      <p:sp>
        <p:nvSpPr>
          <p:cNvPr id="3" name="文本框 2">
            <a:extLst>
              <a:ext uri="{FF2B5EF4-FFF2-40B4-BE49-F238E27FC236}">
                <a16:creationId xmlns:a16="http://schemas.microsoft.com/office/drawing/2014/main" id="{65D36E77-7511-239C-DD79-009110E23C96}"/>
              </a:ext>
            </a:extLst>
          </p:cNvPr>
          <p:cNvSpPr txBox="1"/>
          <p:nvPr/>
        </p:nvSpPr>
        <p:spPr>
          <a:xfrm>
            <a:off x="943428" y="2249713"/>
            <a:ext cx="4528457" cy="1200329"/>
          </a:xfrm>
          <a:prstGeom prst="rect">
            <a:avLst/>
          </a:prstGeom>
          <a:noFill/>
        </p:spPr>
        <p:txBody>
          <a:bodyPr wrap="square" rtlCol="0">
            <a:spAutoFit/>
          </a:bodyPr>
          <a:lstStyle/>
          <a:p>
            <a:r>
              <a:rPr lang="zh-CN" altLang="en-US" dirty="0">
                <a:solidFill>
                  <a:schemeClr val="bg1"/>
                </a:solidFill>
              </a:rPr>
              <a:t>由图可知，对于本数据集而言，冒险、、、等类型电影最受欢迎，而、、为小众类型电影</a:t>
            </a:r>
            <a:endParaRPr lang="en-US" altLang="zh-CN" dirty="0">
              <a:solidFill>
                <a:schemeClr val="bg1"/>
              </a:solidFill>
            </a:endParaRPr>
          </a:p>
          <a:p>
            <a:r>
              <a:rPr lang="zh-CN" altLang="en-US" dirty="0">
                <a:solidFill>
                  <a:schemeClr val="bg1"/>
                </a:solidFill>
              </a:rPr>
              <a:t>同时，词云图可以更形象展示出来</a:t>
            </a:r>
          </a:p>
        </p:txBody>
      </p:sp>
      <p:pic>
        <p:nvPicPr>
          <p:cNvPr id="5" name="图片 4">
            <a:extLst>
              <a:ext uri="{FF2B5EF4-FFF2-40B4-BE49-F238E27FC236}">
                <a16:creationId xmlns:a16="http://schemas.microsoft.com/office/drawing/2014/main" id="{0EA7F739-CB16-3F65-3DE1-AA817CA567C9}"/>
              </a:ext>
            </a:extLst>
          </p:cNvPr>
          <p:cNvPicPr>
            <a:picLocks noChangeAspect="1"/>
          </p:cNvPicPr>
          <p:nvPr/>
        </p:nvPicPr>
        <p:blipFill>
          <a:blip r:embed="rId4"/>
          <a:stretch>
            <a:fillRect/>
          </a:stretch>
        </p:blipFill>
        <p:spPr>
          <a:xfrm>
            <a:off x="5727019" y="1139431"/>
            <a:ext cx="6010275" cy="5229225"/>
          </a:xfrm>
          <a:prstGeom prst="rect">
            <a:avLst/>
          </a:prstGeom>
        </p:spPr>
      </p:pic>
    </p:spTree>
    <p:extLst>
      <p:ext uri="{BB962C8B-B14F-4D97-AF65-F5344CB8AC3E}">
        <p14:creationId xmlns:p14="http://schemas.microsoft.com/office/powerpoint/2010/main" val="718522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down)">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3366944" y="615708"/>
            <a:ext cx="1756599"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3-</a:t>
            </a:r>
            <a:r>
              <a:rPr lang="zh-CN" altLang="en-US" sz="2000" dirty="0">
                <a:latin typeface="微软雅黑" panose="020B0503020204020204" pitchFamily="34" charset="-122"/>
                <a:ea typeface="微软雅黑" panose="020B0503020204020204" pitchFamily="34" charset="-122"/>
              </a:rPr>
              <a:t>可视化分析</a:t>
            </a:r>
          </a:p>
        </p:txBody>
      </p:sp>
      <p:pic>
        <p:nvPicPr>
          <p:cNvPr id="2" name="图片 1">
            <a:extLst>
              <a:ext uri="{FF2B5EF4-FFF2-40B4-BE49-F238E27FC236}">
                <a16:creationId xmlns:a16="http://schemas.microsoft.com/office/drawing/2014/main" id="{64237FD0-2F92-259D-0625-61154E06D2EB}"/>
              </a:ext>
            </a:extLst>
          </p:cNvPr>
          <p:cNvPicPr>
            <a:picLocks noChangeAspect="1"/>
          </p:cNvPicPr>
          <p:nvPr/>
        </p:nvPicPr>
        <p:blipFill>
          <a:blip r:embed="rId3"/>
          <a:stretch>
            <a:fillRect/>
          </a:stretch>
        </p:blipFill>
        <p:spPr>
          <a:xfrm>
            <a:off x="3468913" y="1631526"/>
            <a:ext cx="8301802" cy="4653160"/>
          </a:xfrm>
          <a:prstGeom prst="rect">
            <a:avLst/>
          </a:prstGeom>
        </p:spPr>
      </p:pic>
      <p:sp>
        <p:nvSpPr>
          <p:cNvPr id="3" name="文本框 2">
            <a:extLst>
              <a:ext uri="{FF2B5EF4-FFF2-40B4-BE49-F238E27FC236}">
                <a16:creationId xmlns:a16="http://schemas.microsoft.com/office/drawing/2014/main" id="{2BAFC7CF-9F8D-4486-48BB-1A5AEC406DAB}"/>
              </a:ext>
            </a:extLst>
          </p:cNvPr>
          <p:cNvSpPr txBox="1"/>
          <p:nvPr/>
        </p:nvSpPr>
        <p:spPr>
          <a:xfrm rot="60000">
            <a:off x="426692" y="2052631"/>
            <a:ext cx="3065076" cy="646331"/>
          </a:xfrm>
          <a:prstGeom prst="rect">
            <a:avLst/>
          </a:prstGeom>
          <a:noFill/>
        </p:spPr>
        <p:txBody>
          <a:bodyPr wrap="square" rtlCol="0">
            <a:spAutoFit/>
          </a:bodyPr>
          <a:lstStyle/>
          <a:p>
            <a:r>
              <a:rPr lang="zh-CN" altLang="en-US" dirty="0">
                <a:solidFill>
                  <a:schemeClr val="bg1"/>
                </a:solidFill>
              </a:rPr>
              <a:t>由图表可知，近年来影视行业日渐繁荣</a:t>
            </a:r>
          </a:p>
        </p:txBody>
      </p:sp>
    </p:spTree>
    <p:extLst>
      <p:ext uri="{BB962C8B-B14F-4D97-AF65-F5344CB8AC3E}">
        <p14:creationId xmlns:p14="http://schemas.microsoft.com/office/powerpoint/2010/main" val="270924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683"/>
            <a:ext cx="12192000" cy="6862683"/>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573499" y="1897742"/>
            <a:ext cx="2648672" cy="3477875"/>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由图可知，对于本数据集而言，大部分电影评分集中于</a:t>
            </a:r>
            <a:r>
              <a:rPr lang="en-US" altLang="zh-CN" sz="2000" dirty="0">
                <a:solidFill>
                  <a:schemeClr val="bg1"/>
                </a:solidFill>
                <a:latin typeface="微软雅黑" panose="020B0503020204020204" pitchFamily="34" charset="-122"/>
                <a:ea typeface="微软雅黑" panose="020B0503020204020204" pitchFamily="34" charset="-122"/>
              </a:rPr>
              <a:t>6-8</a:t>
            </a:r>
            <a:r>
              <a:rPr lang="zh-CN" altLang="en-US" sz="2000" dirty="0">
                <a:solidFill>
                  <a:schemeClr val="bg1"/>
                </a:solidFill>
                <a:latin typeface="微软雅黑" panose="020B0503020204020204" pitchFamily="34" charset="-122"/>
                <a:ea typeface="微软雅黑" panose="020B0503020204020204" pitchFamily="34" charset="-122"/>
              </a:rPr>
              <a:t>分，高分电影仍是少数，同时低分电影也寥寥无几。由此可知，影视行业目前环境可能正常，我们在抵制劣质影视的同时也应该期待更多高分高质量影视作品的出现。</a:t>
            </a:r>
          </a:p>
        </p:txBody>
      </p:sp>
      <p:pic>
        <p:nvPicPr>
          <p:cNvPr id="2" name="图片 1">
            <a:extLst>
              <a:ext uri="{FF2B5EF4-FFF2-40B4-BE49-F238E27FC236}">
                <a16:creationId xmlns:a16="http://schemas.microsoft.com/office/drawing/2014/main" id="{B02B74F5-74F4-1256-F75E-C0A58D1F1986}"/>
              </a:ext>
            </a:extLst>
          </p:cNvPr>
          <p:cNvPicPr>
            <a:picLocks noChangeAspect="1"/>
          </p:cNvPicPr>
          <p:nvPr/>
        </p:nvPicPr>
        <p:blipFill rotWithShape="1">
          <a:blip r:embed="rId3"/>
          <a:srcRect t="10729"/>
          <a:stretch/>
        </p:blipFill>
        <p:spPr>
          <a:xfrm>
            <a:off x="3355539" y="1897742"/>
            <a:ext cx="8398477" cy="4451293"/>
          </a:xfrm>
          <a:prstGeom prst="rect">
            <a:avLst/>
          </a:prstGeom>
        </p:spPr>
      </p:pic>
    </p:spTree>
    <p:extLst>
      <p:ext uri="{BB962C8B-B14F-4D97-AF65-F5344CB8AC3E}">
        <p14:creationId xmlns:p14="http://schemas.microsoft.com/office/powerpoint/2010/main" val="2105654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pic>
        <p:nvPicPr>
          <p:cNvPr id="3" name="图片 2">
            <a:extLst>
              <a:ext uri="{FF2B5EF4-FFF2-40B4-BE49-F238E27FC236}">
                <a16:creationId xmlns:a16="http://schemas.microsoft.com/office/drawing/2014/main" id="{152AD965-9A4B-8F50-CED1-0E45F22F3C70}"/>
              </a:ext>
            </a:extLst>
          </p:cNvPr>
          <p:cNvPicPr>
            <a:picLocks noChangeAspect="1"/>
          </p:cNvPicPr>
          <p:nvPr/>
        </p:nvPicPr>
        <p:blipFill>
          <a:blip r:embed="rId3"/>
          <a:stretch>
            <a:fillRect/>
          </a:stretch>
        </p:blipFill>
        <p:spPr>
          <a:xfrm>
            <a:off x="3341666" y="1582058"/>
            <a:ext cx="8458448" cy="4741951"/>
          </a:xfrm>
          <a:prstGeom prst="rect">
            <a:avLst/>
          </a:prstGeom>
        </p:spPr>
      </p:pic>
      <p:sp>
        <p:nvSpPr>
          <p:cNvPr id="2" name="文本框 1">
            <a:extLst>
              <a:ext uri="{FF2B5EF4-FFF2-40B4-BE49-F238E27FC236}">
                <a16:creationId xmlns:a16="http://schemas.microsoft.com/office/drawing/2014/main" id="{F57D6A92-AD82-C081-015C-B73A90201EC5}"/>
              </a:ext>
            </a:extLst>
          </p:cNvPr>
          <p:cNvSpPr txBox="1"/>
          <p:nvPr/>
        </p:nvSpPr>
        <p:spPr>
          <a:xfrm>
            <a:off x="508000" y="1926770"/>
            <a:ext cx="2728686" cy="4093428"/>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在此之前，猜想评分与收入会呈现较为明显的正相关关系，但是对于本数据集而言，票房收入与评分无明显相关关系。</a:t>
            </a:r>
            <a:endParaRPr lang="en-US" altLang="zh-CN" sz="2000" dirty="0">
              <a:solidFill>
                <a:schemeClr val="bg1"/>
              </a:solidFill>
              <a:latin typeface="微软雅黑" panose="020B0503020204020204" pitchFamily="34" charset="-122"/>
              <a:ea typeface="微软雅黑" panose="020B0503020204020204" pitchFamily="34" charset="-122"/>
            </a:endParaRPr>
          </a:p>
          <a:p>
            <a:r>
              <a:rPr lang="zh-CN" altLang="en-US" sz="2000" dirty="0">
                <a:solidFill>
                  <a:schemeClr val="bg1"/>
                </a:solidFill>
                <a:latin typeface="微软雅黑" panose="020B0503020204020204" pitchFamily="34" charset="-122"/>
                <a:ea typeface="微软雅黑" panose="020B0503020204020204" pitchFamily="34" charset="-122"/>
              </a:rPr>
              <a:t>评分可以一定程度上反应电影质量，但票房收入影响因素可能不仅仅是评分，前期宣传力度，是否同时开放线上线下渠道上映等也会影响票房收入。</a:t>
            </a:r>
          </a:p>
        </p:txBody>
      </p:sp>
    </p:spTree>
    <p:extLst>
      <p:ext uri="{BB962C8B-B14F-4D97-AF65-F5344CB8AC3E}">
        <p14:creationId xmlns:p14="http://schemas.microsoft.com/office/powerpoint/2010/main" val="2618752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3272969" y="706590"/>
            <a:ext cx="1487715" cy="523220"/>
          </a:xfrm>
          <a:prstGeom prst="rect">
            <a:avLst/>
          </a:prstGeom>
          <a:noFill/>
        </p:spPr>
        <p:txBody>
          <a:bodyPr wrap="square" rtlCol="0">
            <a:spAutoFit/>
          </a:bodyPr>
          <a:lstStyle/>
          <a:p>
            <a:r>
              <a:rPr lang="en-US" altLang="zh-CN" sz="2800" dirty="0">
                <a:solidFill>
                  <a:schemeClr val="bg1"/>
                </a:solidFill>
                <a:latin typeface="微软雅黑" panose="020B0503020204020204" pitchFamily="34" charset="-122"/>
                <a:ea typeface="微软雅黑" panose="020B0503020204020204" pitchFamily="34" charset="-122"/>
              </a:rPr>
              <a:t>4-</a:t>
            </a:r>
            <a:r>
              <a:rPr lang="zh-CN" altLang="en-US" sz="2800" dirty="0">
                <a:solidFill>
                  <a:schemeClr val="bg1"/>
                </a:solidFill>
                <a:latin typeface="微软雅黑" panose="020B0503020204020204" pitchFamily="34" charset="-122"/>
                <a:ea typeface="微软雅黑" panose="020B0503020204020204" pitchFamily="34" charset="-122"/>
              </a:rPr>
              <a:t>总结</a:t>
            </a:r>
          </a:p>
        </p:txBody>
      </p:sp>
      <p:sp>
        <p:nvSpPr>
          <p:cNvPr id="2" name="文本框 1">
            <a:extLst>
              <a:ext uri="{FF2B5EF4-FFF2-40B4-BE49-F238E27FC236}">
                <a16:creationId xmlns:a16="http://schemas.microsoft.com/office/drawing/2014/main" id="{1217AE08-1A6B-58F7-3BDC-352051BD7D8A}"/>
              </a:ext>
            </a:extLst>
          </p:cNvPr>
          <p:cNvSpPr txBox="1"/>
          <p:nvPr/>
        </p:nvSpPr>
        <p:spPr>
          <a:xfrm>
            <a:off x="761999" y="1803384"/>
            <a:ext cx="6262915" cy="4401205"/>
          </a:xfrm>
          <a:prstGeom prst="rect">
            <a:avLst/>
          </a:prstGeom>
          <a:noFill/>
        </p:spPr>
        <p:txBody>
          <a:bodyPr wrap="square" rtlCol="0">
            <a:spAutoFit/>
          </a:bodyPr>
          <a:lstStyle/>
          <a:p>
            <a:r>
              <a:rPr lang="zh-CN" altLang="en-US" sz="2000" dirty="0">
                <a:solidFill>
                  <a:schemeClr val="bg1"/>
                </a:solidFill>
              </a:rPr>
              <a:t>由于我们水平有限，对数据清洗的方法过于死板。除此之外，数据的采集、存储也都一切从简，只从本地取，与实际的大数据分析有很大差别。程序编写无论从结构还是算法选择等也都有明显的幼稚、冗余等。</a:t>
            </a:r>
          </a:p>
          <a:p>
            <a:r>
              <a:rPr lang="zh-CN" altLang="en-US" sz="2000" dirty="0">
                <a:solidFill>
                  <a:schemeClr val="bg1"/>
                </a:solidFill>
              </a:rPr>
              <a:t>另外，由于数据集大小的限制，基于本数据集所作的分析不可避免具有一定的局限性，甚至是过度分析。</a:t>
            </a:r>
          </a:p>
          <a:p>
            <a:r>
              <a:rPr lang="zh-CN" altLang="en-US" sz="2000" dirty="0">
                <a:solidFill>
                  <a:schemeClr val="bg1"/>
                </a:solidFill>
              </a:rPr>
              <a:t>但在这次可视化展示过程中我们学习到了很多关于大数据分析的方法技巧和细节，同时我们也明白了大数据技术知识领域涵盖的广阔，这是十分有前景和十分有耕耘空间的学科，我们在这个过程要不断学习，不断迭代更新新的知识的技术。树立终身学习的理念，真正让自己一直处于学习状态。除此之外，必要的实践也是必不可少。</a:t>
            </a:r>
          </a:p>
          <a:p>
            <a:r>
              <a:rPr lang="zh-CN" altLang="en-US" sz="2000" dirty="0">
                <a:solidFill>
                  <a:schemeClr val="bg1"/>
                </a:solidFill>
              </a:rPr>
              <a:t>最后感谢老师和小组同学的合作和帮助。</a:t>
            </a:r>
          </a:p>
        </p:txBody>
      </p:sp>
      <p:pic>
        <p:nvPicPr>
          <p:cNvPr id="2050" name="Picture 2">
            <a:extLst>
              <a:ext uri="{FF2B5EF4-FFF2-40B4-BE49-F238E27FC236}">
                <a16:creationId xmlns:a16="http://schemas.microsoft.com/office/drawing/2014/main" id="{ECF4C9D5-297E-7DCC-A937-55D1651FDA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6258" y="1229810"/>
            <a:ext cx="4183743" cy="4183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4286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461733" y="2042885"/>
            <a:ext cx="2300515" cy="707886"/>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项目所使用和创建的全部文件</a:t>
            </a:r>
          </a:p>
        </p:txBody>
      </p:sp>
      <p:pic>
        <p:nvPicPr>
          <p:cNvPr id="3" name="图片 2">
            <a:extLst>
              <a:ext uri="{FF2B5EF4-FFF2-40B4-BE49-F238E27FC236}">
                <a16:creationId xmlns:a16="http://schemas.microsoft.com/office/drawing/2014/main" id="{A6FB329A-EF52-9C6D-3774-CCCCC00E7A69}"/>
              </a:ext>
            </a:extLst>
          </p:cNvPr>
          <p:cNvPicPr>
            <a:picLocks noChangeAspect="1"/>
          </p:cNvPicPr>
          <p:nvPr/>
        </p:nvPicPr>
        <p:blipFill>
          <a:blip r:embed="rId3"/>
          <a:stretch>
            <a:fillRect/>
          </a:stretch>
        </p:blipFill>
        <p:spPr>
          <a:xfrm>
            <a:off x="2762248" y="656091"/>
            <a:ext cx="9037866" cy="5783707"/>
          </a:xfrm>
          <a:prstGeom prst="rect">
            <a:avLst/>
          </a:prstGeom>
        </p:spPr>
      </p:pic>
    </p:spTree>
    <p:extLst>
      <p:ext uri="{BB962C8B-B14F-4D97-AF65-F5344CB8AC3E}">
        <p14:creationId xmlns:p14="http://schemas.microsoft.com/office/powerpoint/2010/main" val="716363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3323771" y="744828"/>
            <a:ext cx="2438400" cy="523220"/>
          </a:xfrm>
          <a:prstGeom prst="rect">
            <a:avLst/>
          </a:prstGeom>
          <a:noFill/>
        </p:spPr>
        <p:txBody>
          <a:bodyPr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小组分工简介：</a:t>
            </a:r>
          </a:p>
        </p:txBody>
      </p:sp>
      <p:sp>
        <p:nvSpPr>
          <p:cNvPr id="2" name="文本框 1">
            <a:extLst>
              <a:ext uri="{FF2B5EF4-FFF2-40B4-BE49-F238E27FC236}">
                <a16:creationId xmlns:a16="http://schemas.microsoft.com/office/drawing/2014/main" id="{1217AE08-1A6B-58F7-3BDC-352051BD7D8A}"/>
              </a:ext>
            </a:extLst>
          </p:cNvPr>
          <p:cNvSpPr txBox="1"/>
          <p:nvPr/>
        </p:nvSpPr>
        <p:spPr>
          <a:xfrm>
            <a:off x="721177" y="2536096"/>
            <a:ext cx="11122479" cy="2308324"/>
          </a:xfrm>
          <a:prstGeom prst="rect">
            <a:avLst/>
          </a:prstGeom>
          <a:noFill/>
        </p:spPr>
        <p:txBody>
          <a:bodyPr wrap="square" rtlCol="0">
            <a:spAutoFit/>
          </a:bodyPr>
          <a:lstStyle/>
          <a:p>
            <a:r>
              <a:rPr lang="zh-CN" altLang="en-US" sz="2400" b="1" dirty="0">
                <a:solidFill>
                  <a:srgbClr val="FFC000"/>
                </a:solidFill>
              </a:rPr>
              <a:t>占比</a:t>
            </a:r>
            <a:r>
              <a:rPr lang="en-US" altLang="zh-CN" sz="2400" b="1" dirty="0">
                <a:solidFill>
                  <a:srgbClr val="FFC000"/>
                </a:solidFill>
              </a:rPr>
              <a:t>-</a:t>
            </a:r>
            <a:r>
              <a:rPr lang="zh-CN" altLang="en-US" sz="2400" b="1" dirty="0">
                <a:solidFill>
                  <a:srgbClr val="FFC000"/>
                </a:solidFill>
              </a:rPr>
              <a:t>姓名</a:t>
            </a:r>
            <a:r>
              <a:rPr lang="en-US" altLang="zh-CN" sz="2400" b="1" dirty="0">
                <a:solidFill>
                  <a:srgbClr val="FFC000"/>
                </a:solidFill>
              </a:rPr>
              <a:t>----</a:t>
            </a:r>
            <a:r>
              <a:rPr lang="zh-CN" altLang="en-US" sz="2400" b="1" dirty="0">
                <a:solidFill>
                  <a:srgbClr val="FFC000"/>
                </a:solidFill>
              </a:rPr>
              <a:t>分工简介</a:t>
            </a:r>
            <a:endParaRPr lang="en-US" altLang="zh-CN" sz="2400" b="1" dirty="0">
              <a:solidFill>
                <a:srgbClr val="FFC000"/>
              </a:solidFill>
            </a:endParaRPr>
          </a:p>
          <a:p>
            <a:r>
              <a:rPr lang="en-US" altLang="zh-CN" sz="2400" b="1" dirty="0">
                <a:solidFill>
                  <a:srgbClr val="FFC000"/>
                </a:solidFill>
              </a:rPr>
              <a:t>24%</a:t>
            </a:r>
            <a:r>
              <a:rPr lang="zh-CN" altLang="en-US" sz="2400" dirty="0">
                <a:solidFill>
                  <a:schemeClr val="bg1"/>
                </a:solidFill>
              </a:rPr>
              <a:t>王卓：框架规划，</a:t>
            </a:r>
            <a:r>
              <a:rPr lang="en-US" altLang="zh-CN" sz="2400" dirty="0">
                <a:solidFill>
                  <a:schemeClr val="bg1"/>
                </a:solidFill>
              </a:rPr>
              <a:t>ppt</a:t>
            </a:r>
            <a:r>
              <a:rPr lang="zh-CN" altLang="en-US" sz="2400" dirty="0">
                <a:solidFill>
                  <a:schemeClr val="bg1"/>
                </a:solidFill>
              </a:rPr>
              <a:t>制作，</a:t>
            </a:r>
            <a:r>
              <a:rPr lang="en-US" altLang="zh-CN" sz="2400" dirty="0">
                <a:solidFill>
                  <a:schemeClr val="bg1"/>
                </a:solidFill>
              </a:rPr>
              <a:t>python</a:t>
            </a:r>
            <a:r>
              <a:rPr lang="zh-CN" altLang="en-US" sz="2400" dirty="0">
                <a:solidFill>
                  <a:schemeClr val="bg1"/>
                </a:solidFill>
              </a:rPr>
              <a:t>词云图，类型词频统计 ，改</a:t>
            </a:r>
            <a:r>
              <a:rPr lang="en-US" altLang="zh-CN" sz="2400" dirty="0">
                <a:solidFill>
                  <a:schemeClr val="bg1"/>
                </a:solidFill>
              </a:rPr>
              <a:t>bug</a:t>
            </a:r>
          </a:p>
          <a:p>
            <a:r>
              <a:rPr lang="en-US" altLang="zh-CN" sz="2400" b="1" dirty="0">
                <a:solidFill>
                  <a:srgbClr val="FFC000"/>
                </a:solidFill>
              </a:rPr>
              <a:t>19%</a:t>
            </a:r>
            <a:r>
              <a:rPr lang="zh-CN" altLang="en-US" sz="2400" dirty="0">
                <a:solidFill>
                  <a:schemeClr val="bg1"/>
                </a:solidFill>
              </a:rPr>
              <a:t>聂祥：</a:t>
            </a:r>
            <a:r>
              <a:rPr lang="en-US" altLang="zh-CN" sz="2400" dirty="0" err="1">
                <a:solidFill>
                  <a:schemeClr val="bg1"/>
                </a:solidFill>
              </a:rPr>
              <a:t>visio</a:t>
            </a:r>
            <a:r>
              <a:rPr lang="zh-CN" altLang="en-US" sz="2400" dirty="0">
                <a:solidFill>
                  <a:schemeClr val="bg1"/>
                </a:solidFill>
              </a:rPr>
              <a:t>框架图，数据清洗，评分</a:t>
            </a:r>
            <a:r>
              <a:rPr lang="en-US" altLang="zh-CN" sz="2400" dirty="0">
                <a:solidFill>
                  <a:schemeClr val="bg1"/>
                </a:solidFill>
              </a:rPr>
              <a:t>8</a:t>
            </a:r>
            <a:r>
              <a:rPr lang="zh-CN" altLang="en-US" sz="2400" dirty="0">
                <a:solidFill>
                  <a:schemeClr val="bg1"/>
                </a:solidFill>
              </a:rPr>
              <a:t>以上评分可视化</a:t>
            </a:r>
            <a:endParaRPr lang="en-US" altLang="zh-CN" sz="2400" dirty="0">
              <a:solidFill>
                <a:schemeClr val="bg1"/>
              </a:solidFill>
            </a:endParaRPr>
          </a:p>
          <a:p>
            <a:r>
              <a:rPr lang="en-US" altLang="zh-CN" sz="2400" b="1" dirty="0">
                <a:solidFill>
                  <a:srgbClr val="FFC000"/>
                </a:solidFill>
              </a:rPr>
              <a:t>19%</a:t>
            </a:r>
            <a:r>
              <a:rPr lang="zh-CN" altLang="en-US" sz="2400" dirty="0">
                <a:solidFill>
                  <a:schemeClr val="bg1"/>
                </a:solidFill>
              </a:rPr>
              <a:t>黄幸：新数据</a:t>
            </a:r>
            <a:r>
              <a:rPr lang="en-US" altLang="zh-CN" sz="2400" dirty="0">
                <a:solidFill>
                  <a:schemeClr val="bg1"/>
                </a:solidFill>
              </a:rPr>
              <a:t>csv</a:t>
            </a:r>
            <a:r>
              <a:rPr lang="zh-CN" altLang="en-US" sz="2400" dirty="0">
                <a:solidFill>
                  <a:schemeClr val="bg1"/>
                </a:solidFill>
              </a:rPr>
              <a:t>存储，词云个性化图片制作，</a:t>
            </a:r>
            <a:r>
              <a:rPr lang="en-US" altLang="zh-CN" sz="2400" dirty="0">
                <a:solidFill>
                  <a:schemeClr val="bg1"/>
                </a:solidFill>
              </a:rPr>
              <a:t>tableau</a:t>
            </a:r>
            <a:r>
              <a:rPr lang="zh-CN" altLang="en-US" sz="2400" dirty="0">
                <a:solidFill>
                  <a:schemeClr val="bg1"/>
                </a:solidFill>
              </a:rPr>
              <a:t>评分概况</a:t>
            </a:r>
            <a:endParaRPr lang="en-US" altLang="zh-CN" sz="2400" dirty="0">
              <a:solidFill>
                <a:schemeClr val="bg1"/>
              </a:solidFill>
            </a:endParaRPr>
          </a:p>
          <a:p>
            <a:r>
              <a:rPr lang="en-US" altLang="zh-CN" sz="2400" b="1" dirty="0">
                <a:solidFill>
                  <a:srgbClr val="FFC000"/>
                </a:solidFill>
              </a:rPr>
              <a:t>19%</a:t>
            </a:r>
            <a:r>
              <a:rPr lang="zh-CN" altLang="en-US" sz="2400" dirty="0">
                <a:solidFill>
                  <a:schemeClr val="bg1"/>
                </a:solidFill>
              </a:rPr>
              <a:t>南泽良：类型</a:t>
            </a:r>
            <a:r>
              <a:rPr lang="en-US" altLang="zh-CN" sz="2400" dirty="0">
                <a:solidFill>
                  <a:schemeClr val="bg1"/>
                </a:solidFill>
              </a:rPr>
              <a:t>top5&amp;last3</a:t>
            </a:r>
            <a:r>
              <a:rPr lang="zh-CN" altLang="en-US" sz="2400" dirty="0">
                <a:solidFill>
                  <a:schemeClr val="bg1"/>
                </a:solidFill>
              </a:rPr>
              <a:t>可视化，</a:t>
            </a:r>
            <a:r>
              <a:rPr lang="en-US" altLang="zh-CN" sz="2400" dirty="0">
                <a:solidFill>
                  <a:schemeClr val="bg1"/>
                </a:solidFill>
              </a:rPr>
              <a:t>tableau</a:t>
            </a:r>
            <a:r>
              <a:rPr lang="zh-CN" altLang="en-US" sz="2400" dirty="0">
                <a:solidFill>
                  <a:schemeClr val="bg1"/>
                </a:solidFill>
              </a:rPr>
              <a:t>年份电影数量，其他待分析数据存储</a:t>
            </a:r>
            <a:endParaRPr lang="en-US" altLang="zh-CN" sz="2400" dirty="0">
              <a:solidFill>
                <a:schemeClr val="bg1"/>
              </a:solidFill>
            </a:endParaRPr>
          </a:p>
          <a:p>
            <a:r>
              <a:rPr lang="en-US" altLang="zh-CN" sz="2400" b="1" dirty="0">
                <a:solidFill>
                  <a:srgbClr val="FFC000"/>
                </a:solidFill>
              </a:rPr>
              <a:t>19%</a:t>
            </a:r>
            <a:r>
              <a:rPr lang="zh-CN" altLang="en-US" sz="2400" dirty="0">
                <a:solidFill>
                  <a:schemeClr val="bg1"/>
                </a:solidFill>
              </a:rPr>
              <a:t>房柏翰：</a:t>
            </a:r>
            <a:r>
              <a:rPr lang="en-US" altLang="zh-CN" sz="2400" dirty="0">
                <a:solidFill>
                  <a:schemeClr val="bg1"/>
                </a:solidFill>
              </a:rPr>
              <a:t>tableau</a:t>
            </a:r>
            <a:r>
              <a:rPr lang="zh-CN" altLang="en-US" sz="2400" dirty="0">
                <a:solidFill>
                  <a:schemeClr val="bg1"/>
                </a:solidFill>
              </a:rPr>
              <a:t>评分收入相关性，可视化分析，程序整合</a:t>
            </a:r>
          </a:p>
        </p:txBody>
      </p:sp>
      <p:pic>
        <p:nvPicPr>
          <p:cNvPr id="1026" name="Picture 2">
            <a:extLst>
              <a:ext uri="{FF2B5EF4-FFF2-40B4-BE49-F238E27FC236}">
                <a16:creationId xmlns:a16="http://schemas.microsoft.com/office/drawing/2014/main" id="{0CAE9623-F5C5-C048-0129-25081DC1FAC9}"/>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274628" y="1042794"/>
            <a:ext cx="2309585" cy="1349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0121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EDC1BB5-EB56-334B-99BD-D52C576DED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AF453695-529F-EF88-5C8C-A8AEBB6A0746}"/>
              </a:ext>
            </a:extLst>
          </p:cNvPr>
          <p:cNvSpPr>
            <a:spLocks noGrp="1"/>
          </p:cNvSpPr>
          <p:nvPr>
            <p:ph type="title"/>
          </p:nvPr>
        </p:nvSpPr>
        <p:spPr>
          <a:xfrm>
            <a:off x="4495800" y="653598"/>
            <a:ext cx="1600200" cy="1325563"/>
          </a:xfrm>
        </p:spPr>
        <p:txBody>
          <a:bodyPr/>
          <a:lstStyle/>
          <a:p>
            <a:r>
              <a:rPr lang="zh-CN" altLang="en-US" b="1" dirty="0">
                <a:solidFill>
                  <a:schemeClr val="bg1"/>
                </a:solidFill>
              </a:rPr>
              <a:t>目录</a:t>
            </a:r>
          </a:p>
        </p:txBody>
      </p:sp>
      <p:sp>
        <p:nvSpPr>
          <p:cNvPr id="3" name="内容占位符 2">
            <a:extLst>
              <a:ext uri="{FF2B5EF4-FFF2-40B4-BE49-F238E27FC236}">
                <a16:creationId xmlns:a16="http://schemas.microsoft.com/office/drawing/2014/main" id="{8FF6653C-BA80-AF19-BD0C-74547E418160}"/>
              </a:ext>
            </a:extLst>
          </p:cNvPr>
          <p:cNvSpPr>
            <a:spLocks noGrp="1"/>
          </p:cNvSpPr>
          <p:nvPr>
            <p:ph idx="1"/>
          </p:nvPr>
        </p:nvSpPr>
        <p:spPr>
          <a:xfrm>
            <a:off x="6096000" y="1979161"/>
            <a:ext cx="5257800" cy="4130222"/>
          </a:xfrm>
        </p:spPr>
        <p:txBody>
          <a:bodyPr>
            <a:normAutofit/>
          </a:bodyPr>
          <a:lstStyle/>
          <a:p>
            <a:r>
              <a:rPr lang="en-US" altLang="zh-CN" sz="3800" b="1" dirty="0">
                <a:solidFill>
                  <a:schemeClr val="bg1">
                    <a:lumMod val="95000"/>
                  </a:schemeClr>
                </a:solidFill>
              </a:rPr>
              <a:t>1</a:t>
            </a:r>
            <a:r>
              <a:rPr lang="zh-CN" altLang="en-US" sz="3800" b="1" dirty="0">
                <a:solidFill>
                  <a:schemeClr val="bg1">
                    <a:lumMod val="95000"/>
                  </a:schemeClr>
                </a:solidFill>
              </a:rPr>
              <a:t>程序结构</a:t>
            </a:r>
            <a:endParaRPr lang="en-US" altLang="zh-CN" sz="3800" b="1" dirty="0">
              <a:solidFill>
                <a:schemeClr val="bg1">
                  <a:lumMod val="95000"/>
                </a:schemeClr>
              </a:solidFill>
            </a:endParaRPr>
          </a:p>
          <a:p>
            <a:r>
              <a:rPr lang="en-US" altLang="zh-CN" sz="3800" b="1" dirty="0">
                <a:solidFill>
                  <a:schemeClr val="bg1">
                    <a:lumMod val="95000"/>
                  </a:schemeClr>
                </a:solidFill>
              </a:rPr>
              <a:t>2</a:t>
            </a:r>
            <a:r>
              <a:rPr lang="zh-CN" altLang="en-US" sz="3800" b="1" dirty="0">
                <a:solidFill>
                  <a:schemeClr val="bg1">
                    <a:lumMod val="95000"/>
                  </a:schemeClr>
                </a:solidFill>
              </a:rPr>
              <a:t>可视化图表</a:t>
            </a:r>
            <a:endParaRPr lang="en-US" altLang="zh-CN" sz="3800" b="1" dirty="0">
              <a:solidFill>
                <a:schemeClr val="bg1">
                  <a:lumMod val="95000"/>
                </a:schemeClr>
              </a:solidFill>
            </a:endParaRPr>
          </a:p>
          <a:p>
            <a:pPr lvl="1"/>
            <a:r>
              <a:rPr lang="en-US" altLang="zh-CN" sz="3300" b="1" dirty="0">
                <a:solidFill>
                  <a:schemeClr val="bg1">
                    <a:lumMod val="95000"/>
                  </a:schemeClr>
                </a:solidFill>
              </a:rPr>
              <a:t>2-1python</a:t>
            </a:r>
            <a:r>
              <a:rPr lang="zh-CN" altLang="en-US" sz="3300" b="1" dirty="0">
                <a:solidFill>
                  <a:schemeClr val="bg1">
                    <a:lumMod val="95000"/>
                  </a:schemeClr>
                </a:solidFill>
              </a:rPr>
              <a:t>可视化</a:t>
            </a:r>
            <a:endParaRPr lang="en-US" altLang="zh-CN" sz="3300" b="1" dirty="0">
              <a:solidFill>
                <a:schemeClr val="bg1">
                  <a:lumMod val="95000"/>
                </a:schemeClr>
              </a:solidFill>
            </a:endParaRPr>
          </a:p>
          <a:p>
            <a:pPr lvl="1"/>
            <a:r>
              <a:rPr lang="en-US" altLang="zh-CN" sz="3300" b="1" dirty="0">
                <a:solidFill>
                  <a:schemeClr val="bg1">
                    <a:lumMod val="95000"/>
                  </a:schemeClr>
                </a:solidFill>
              </a:rPr>
              <a:t>2-2tableau</a:t>
            </a:r>
            <a:r>
              <a:rPr lang="zh-CN" altLang="en-US" sz="3300" b="1" dirty="0">
                <a:solidFill>
                  <a:schemeClr val="bg1">
                    <a:lumMod val="95000"/>
                  </a:schemeClr>
                </a:solidFill>
              </a:rPr>
              <a:t>可视化</a:t>
            </a:r>
            <a:endParaRPr lang="en-US" altLang="zh-CN" sz="3300" b="1" dirty="0">
              <a:solidFill>
                <a:schemeClr val="bg1">
                  <a:lumMod val="95000"/>
                </a:schemeClr>
              </a:solidFill>
            </a:endParaRPr>
          </a:p>
          <a:p>
            <a:r>
              <a:rPr lang="en-US" altLang="zh-CN" sz="3800" b="1" dirty="0">
                <a:solidFill>
                  <a:schemeClr val="bg1">
                    <a:lumMod val="95000"/>
                  </a:schemeClr>
                </a:solidFill>
              </a:rPr>
              <a:t>3</a:t>
            </a:r>
            <a:r>
              <a:rPr lang="zh-CN" altLang="en-US" sz="3800" b="1" dirty="0">
                <a:solidFill>
                  <a:schemeClr val="bg1">
                    <a:lumMod val="95000"/>
                  </a:schemeClr>
                </a:solidFill>
              </a:rPr>
              <a:t>可视化分析</a:t>
            </a:r>
            <a:endParaRPr lang="en-US" altLang="zh-CN" sz="3800" b="1" dirty="0">
              <a:solidFill>
                <a:schemeClr val="bg1">
                  <a:lumMod val="95000"/>
                </a:schemeClr>
              </a:solidFill>
            </a:endParaRPr>
          </a:p>
          <a:p>
            <a:r>
              <a:rPr lang="en-US" altLang="zh-CN" sz="3800" b="1" dirty="0">
                <a:solidFill>
                  <a:schemeClr val="bg1">
                    <a:lumMod val="95000"/>
                  </a:schemeClr>
                </a:solidFill>
              </a:rPr>
              <a:t>4</a:t>
            </a:r>
            <a:r>
              <a:rPr lang="zh-CN" altLang="en-US" sz="3800" b="1" dirty="0">
                <a:solidFill>
                  <a:schemeClr val="bg1">
                    <a:lumMod val="95000"/>
                  </a:schemeClr>
                </a:solidFill>
              </a:rPr>
              <a:t>总结</a:t>
            </a:r>
            <a:endParaRPr lang="en-US" altLang="zh-CN" sz="3800" b="1" dirty="0">
              <a:solidFill>
                <a:schemeClr val="bg1">
                  <a:lumMod val="95000"/>
                </a:schemeClr>
              </a:solidFill>
            </a:endParaRPr>
          </a:p>
          <a:p>
            <a:endParaRPr lang="en-US" altLang="zh-CN" dirty="0"/>
          </a:p>
          <a:p>
            <a:pPr lvl="1"/>
            <a:endParaRPr lang="en-US" altLang="zh-CN" dirty="0"/>
          </a:p>
        </p:txBody>
      </p:sp>
      <p:pic>
        <p:nvPicPr>
          <p:cNvPr id="4" name="Picture 2">
            <a:extLst>
              <a:ext uri="{FF2B5EF4-FFF2-40B4-BE49-F238E27FC236}">
                <a16:creationId xmlns:a16="http://schemas.microsoft.com/office/drawing/2014/main" id="{C429B654-8BE1-9A76-0ED3-2F1A7FCACE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173751"/>
            <a:ext cx="4897726" cy="275905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26" name="Picture 2">
            <a:extLst>
              <a:ext uri="{FF2B5EF4-FFF2-40B4-BE49-F238E27FC236}">
                <a16:creationId xmlns:a16="http://schemas.microsoft.com/office/drawing/2014/main" id="{F802300D-A71E-66A2-0DAA-709EA1C70036}"/>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5565321"/>
            <a:ext cx="1292679" cy="12926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3117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130"/>
            <a:ext cx="12192000" cy="6862683"/>
          </a:xfrm>
          <a:prstGeom prst="rect">
            <a:avLst/>
          </a:prstGeom>
        </p:spPr>
      </p:pic>
      <p:pic>
        <p:nvPicPr>
          <p:cNvPr id="5" name="图片 4">
            <a:extLst>
              <a:ext uri="{FF2B5EF4-FFF2-40B4-BE49-F238E27FC236}">
                <a16:creationId xmlns:a16="http://schemas.microsoft.com/office/drawing/2014/main" id="{6867EE35-D8EE-903F-A397-20345005273E}"/>
              </a:ext>
            </a:extLst>
          </p:cNvPr>
          <p:cNvPicPr>
            <a:picLocks noChangeAspect="1"/>
          </p:cNvPicPr>
          <p:nvPr/>
        </p:nvPicPr>
        <p:blipFill>
          <a:blip r:embed="rId3"/>
          <a:stretch>
            <a:fillRect/>
          </a:stretch>
        </p:blipFill>
        <p:spPr>
          <a:xfrm>
            <a:off x="1" y="27813"/>
            <a:ext cx="12191999" cy="6858000"/>
          </a:xfrm>
          <a:prstGeom prst="rect">
            <a:avLst/>
          </a:prstGeom>
        </p:spPr>
      </p:pic>
      <p:sp>
        <p:nvSpPr>
          <p:cNvPr id="7" name="文本框 6">
            <a:extLst>
              <a:ext uri="{FF2B5EF4-FFF2-40B4-BE49-F238E27FC236}">
                <a16:creationId xmlns:a16="http://schemas.microsoft.com/office/drawing/2014/main" id="{6477473B-6CCB-4010-1BE7-3D353AA69BC1}"/>
              </a:ext>
            </a:extLst>
          </p:cNvPr>
          <p:cNvSpPr txBox="1"/>
          <p:nvPr/>
        </p:nvSpPr>
        <p:spPr>
          <a:xfrm>
            <a:off x="0" y="352902"/>
            <a:ext cx="2040613"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1-</a:t>
            </a:r>
            <a:r>
              <a:rPr lang="zh-CN" altLang="en-US" sz="2800" dirty="0">
                <a:latin typeface="微软雅黑" panose="020B0503020204020204" pitchFamily="34" charset="-122"/>
                <a:ea typeface="微软雅黑" panose="020B0503020204020204" pitchFamily="34" charset="-122"/>
              </a:rPr>
              <a:t>程序结构</a:t>
            </a:r>
          </a:p>
        </p:txBody>
      </p:sp>
    </p:spTree>
    <p:extLst>
      <p:ext uri="{BB962C8B-B14F-4D97-AF65-F5344CB8AC3E}">
        <p14:creationId xmlns:p14="http://schemas.microsoft.com/office/powerpoint/2010/main" val="944261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2663371" y="533400"/>
            <a:ext cx="1821543" cy="400110"/>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可视化图表</a:t>
            </a:r>
          </a:p>
        </p:txBody>
      </p:sp>
      <p:sp>
        <p:nvSpPr>
          <p:cNvPr id="2" name="文本框 1">
            <a:extLst>
              <a:ext uri="{FF2B5EF4-FFF2-40B4-BE49-F238E27FC236}">
                <a16:creationId xmlns:a16="http://schemas.microsoft.com/office/drawing/2014/main" id="{01CDA8EF-B26B-E253-E1DC-1FC8997EC7D0}"/>
              </a:ext>
            </a:extLst>
          </p:cNvPr>
          <p:cNvSpPr txBox="1"/>
          <p:nvPr/>
        </p:nvSpPr>
        <p:spPr>
          <a:xfrm>
            <a:off x="3127828" y="1066800"/>
            <a:ext cx="2460172" cy="400110"/>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2-1 python</a:t>
            </a:r>
            <a:r>
              <a:rPr lang="zh-CN" altLang="en-US" sz="2000" dirty="0">
                <a:solidFill>
                  <a:schemeClr val="bg1"/>
                </a:solidFill>
                <a:latin typeface="微软雅黑" panose="020B0503020204020204" pitchFamily="34" charset="-122"/>
                <a:ea typeface="微软雅黑" panose="020B0503020204020204" pitchFamily="34" charset="-122"/>
              </a:rPr>
              <a:t>可视化</a:t>
            </a:r>
          </a:p>
        </p:txBody>
      </p:sp>
      <p:pic>
        <p:nvPicPr>
          <p:cNvPr id="5" name="图片 4">
            <a:extLst>
              <a:ext uri="{FF2B5EF4-FFF2-40B4-BE49-F238E27FC236}">
                <a16:creationId xmlns:a16="http://schemas.microsoft.com/office/drawing/2014/main" id="{3776B805-C02B-DC2B-C932-ABD51AD8E659}"/>
              </a:ext>
            </a:extLst>
          </p:cNvPr>
          <p:cNvPicPr>
            <a:picLocks noChangeAspect="1"/>
          </p:cNvPicPr>
          <p:nvPr/>
        </p:nvPicPr>
        <p:blipFill rotWithShape="1">
          <a:blip r:embed="rId3"/>
          <a:srcRect l="755" b="271"/>
          <a:stretch/>
        </p:blipFill>
        <p:spPr>
          <a:xfrm>
            <a:off x="5588000" y="1246051"/>
            <a:ext cx="6201229" cy="5348061"/>
          </a:xfrm>
          <a:prstGeom prst="rect">
            <a:avLst/>
          </a:prstGeom>
        </p:spPr>
      </p:pic>
      <p:sp>
        <p:nvSpPr>
          <p:cNvPr id="7" name="文本框 6">
            <a:extLst>
              <a:ext uri="{FF2B5EF4-FFF2-40B4-BE49-F238E27FC236}">
                <a16:creationId xmlns:a16="http://schemas.microsoft.com/office/drawing/2014/main" id="{ADED20E8-B59D-985D-24F6-AC235A547052}"/>
              </a:ext>
            </a:extLst>
          </p:cNvPr>
          <p:cNvSpPr txBox="1"/>
          <p:nvPr/>
        </p:nvSpPr>
        <p:spPr>
          <a:xfrm flipH="1">
            <a:off x="973545" y="1735320"/>
            <a:ext cx="2944224" cy="1323439"/>
          </a:xfrm>
          <a:prstGeom prst="rect">
            <a:avLst/>
          </a:prstGeom>
          <a:noFill/>
        </p:spPr>
        <p:txBody>
          <a:bodyPr wrap="square" rtlCol="0">
            <a:spAutoFit/>
          </a:bodyPr>
          <a:lstStyle/>
          <a:p>
            <a:r>
              <a:rPr lang="zh-CN" altLang="en-US" sz="2000" dirty="0">
                <a:solidFill>
                  <a:schemeClr val="bg1"/>
                </a:solidFill>
              </a:rPr>
              <a:t>因为类型过多，因此对类型前五和后三做展示</a:t>
            </a:r>
            <a:endParaRPr lang="en-US" altLang="zh-CN" sz="2000" dirty="0">
              <a:solidFill>
                <a:schemeClr val="bg1"/>
              </a:solidFill>
            </a:endParaRPr>
          </a:p>
          <a:p>
            <a:r>
              <a:rPr lang="en-US" altLang="zh-CN" sz="2000" dirty="0">
                <a:solidFill>
                  <a:schemeClr val="bg1"/>
                </a:solidFill>
              </a:rPr>
              <a:t>top</a:t>
            </a:r>
            <a:r>
              <a:rPr lang="zh-CN" altLang="en-US" sz="2000" dirty="0">
                <a:solidFill>
                  <a:schemeClr val="bg1"/>
                </a:solidFill>
              </a:rPr>
              <a:t>和</a:t>
            </a:r>
            <a:r>
              <a:rPr lang="en-US" altLang="zh-CN" sz="2000" dirty="0">
                <a:solidFill>
                  <a:schemeClr val="bg1"/>
                </a:solidFill>
              </a:rPr>
              <a:t>last</a:t>
            </a:r>
            <a:r>
              <a:rPr lang="zh-CN" altLang="en-US" sz="2000" dirty="0">
                <a:solidFill>
                  <a:schemeClr val="bg1"/>
                </a:solidFill>
              </a:rPr>
              <a:t>使用内置函数</a:t>
            </a:r>
            <a:r>
              <a:rPr lang="en-US" altLang="zh-CN" sz="2000" dirty="0">
                <a:solidFill>
                  <a:schemeClr val="bg1"/>
                </a:solidFill>
              </a:rPr>
              <a:t>sorted()</a:t>
            </a:r>
            <a:r>
              <a:rPr lang="zh-CN" altLang="en-US" sz="2000" dirty="0">
                <a:solidFill>
                  <a:schemeClr val="bg1"/>
                </a:solidFill>
              </a:rPr>
              <a:t>实现</a:t>
            </a:r>
          </a:p>
        </p:txBody>
      </p:sp>
      <p:sp>
        <p:nvSpPr>
          <p:cNvPr id="8" name="文本框 7">
            <a:extLst>
              <a:ext uri="{FF2B5EF4-FFF2-40B4-BE49-F238E27FC236}">
                <a16:creationId xmlns:a16="http://schemas.microsoft.com/office/drawing/2014/main" id="{E5F34B4A-C986-4B17-F25C-98AAFA937518}"/>
              </a:ext>
            </a:extLst>
          </p:cNvPr>
          <p:cNvSpPr txBox="1"/>
          <p:nvPr/>
        </p:nvSpPr>
        <p:spPr>
          <a:xfrm>
            <a:off x="864144" y="3013761"/>
            <a:ext cx="3163026" cy="707886"/>
          </a:xfrm>
          <a:prstGeom prst="rect">
            <a:avLst/>
          </a:prstGeom>
          <a:noFill/>
        </p:spPr>
        <p:txBody>
          <a:bodyPr wrap="square" rtlCol="0">
            <a:spAutoFit/>
          </a:bodyPr>
          <a:lstStyle/>
          <a:p>
            <a:r>
              <a:rPr lang="zh-CN" altLang="en-US" sz="2000" dirty="0">
                <a:solidFill>
                  <a:schemeClr val="bg1"/>
                </a:solidFill>
              </a:rPr>
              <a:t>类型词频统计使用</a:t>
            </a:r>
            <a:r>
              <a:rPr lang="en-US" altLang="zh-CN" sz="2000" dirty="0" err="1">
                <a:solidFill>
                  <a:schemeClr val="bg1"/>
                </a:solidFill>
              </a:rPr>
              <a:t>jieba</a:t>
            </a:r>
            <a:r>
              <a:rPr lang="zh-CN" altLang="en-US" sz="2000" dirty="0">
                <a:solidFill>
                  <a:schemeClr val="bg1"/>
                </a:solidFill>
              </a:rPr>
              <a:t>库</a:t>
            </a:r>
            <a:endParaRPr lang="en-US" altLang="zh-CN" sz="2000" dirty="0">
              <a:solidFill>
                <a:schemeClr val="bg1"/>
              </a:solidFill>
            </a:endParaRPr>
          </a:p>
          <a:p>
            <a:r>
              <a:rPr lang="zh-CN" altLang="en-US" sz="2000" dirty="0">
                <a:solidFill>
                  <a:schemeClr val="bg1"/>
                </a:solidFill>
              </a:rPr>
              <a:t>因此控制台会有进程显示</a:t>
            </a:r>
          </a:p>
        </p:txBody>
      </p:sp>
      <p:pic>
        <p:nvPicPr>
          <p:cNvPr id="10" name="图片 9">
            <a:extLst>
              <a:ext uri="{FF2B5EF4-FFF2-40B4-BE49-F238E27FC236}">
                <a16:creationId xmlns:a16="http://schemas.microsoft.com/office/drawing/2014/main" id="{8C78A903-81E1-61AC-7EDA-A8D40638402B}"/>
              </a:ext>
            </a:extLst>
          </p:cNvPr>
          <p:cNvPicPr>
            <a:picLocks noChangeAspect="1"/>
          </p:cNvPicPr>
          <p:nvPr/>
        </p:nvPicPr>
        <p:blipFill>
          <a:blip r:embed="rId4"/>
          <a:stretch>
            <a:fillRect/>
          </a:stretch>
        </p:blipFill>
        <p:spPr>
          <a:xfrm>
            <a:off x="1736919" y="4034188"/>
            <a:ext cx="7386493" cy="1946921"/>
          </a:xfrm>
          <a:prstGeom prst="rect">
            <a:avLst/>
          </a:prstGeom>
        </p:spPr>
      </p:pic>
    </p:spTree>
    <p:extLst>
      <p:ext uri="{BB962C8B-B14F-4D97-AF65-F5344CB8AC3E}">
        <p14:creationId xmlns:p14="http://schemas.microsoft.com/office/powerpoint/2010/main" val="7196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2"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right)">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pic>
        <p:nvPicPr>
          <p:cNvPr id="3" name="图片 2">
            <a:extLst>
              <a:ext uri="{FF2B5EF4-FFF2-40B4-BE49-F238E27FC236}">
                <a16:creationId xmlns:a16="http://schemas.microsoft.com/office/drawing/2014/main" id="{A2724FBF-9C60-46FF-A13E-F536F37505F5}"/>
              </a:ext>
            </a:extLst>
          </p:cNvPr>
          <p:cNvPicPr>
            <a:picLocks noChangeAspect="1"/>
          </p:cNvPicPr>
          <p:nvPr/>
        </p:nvPicPr>
        <p:blipFill>
          <a:blip r:embed="rId3"/>
          <a:stretch>
            <a:fillRect/>
          </a:stretch>
        </p:blipFill>
        <p:spPr>
          <a:xfrm>
            <a:off x="0" y="2197652"/>
            <a:ext cx="12192000" cy="4724993"/>
          </a:xfrm>
          <a:prstGeom prst="rect">
            <a:avLst/>
          </a:prstGeom>
        </p:spPr>
      </p:pic>
      <p:sp>
        <p:nvSpPr>
          <p:cNvPr id="5" name="文本框 4">
            <a:extLst>
              <a:ext uri="{FF2B5EF4-FFF2-40B4-BE49-F238E27FC236}">
                <a16:creationId xmlns:a16="http://schemas.microsoft.com/office/drawing/2014/main" id="{C27A54CF-1133-746E-F561-ACA122337434}"/>
              </a:ext>
            </a:extLst>
          </p:cNvPr>
          <p:cNvSpPr txBox="1"/>
          <p:nvPr/>
        </p:nvSpPr>
        <p:spPr>
          <a:xfrm>
            <a:off x="2692399" y="312057"/>
            <a:ext cx="2460172" cy="400110"/>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2-1 python</a:t>
            </a:r>
            <a:r>
              <a:rPr lang="zh-CN" altLang="en-US" sz="2000" dirty="0">
                <a:solidFill>
                  <a:schemeClr val="bg1"/>
                </a:solidFill>
                <a:latin typeface="微软雅黑" panose="020B0503020204020204" pitchFamily="34" charset="-122"/>
                <a:ea typeface="微软雅黑" panose="020B0503020204020204" pitchFamily="34" charset="-122"/>
              </a:rPr>
              <a:t>可视化</a:t>
            </a:r>
          </a:p>
        </p:txBody>
      </p:sp>
      <p:sp>
        <p:nvSpPr>
          <p:cNvPr id="7" name="文本框 6">
            <a:extLst>
              <a:ext uri="{FF2B5EF4-FFF2-40B4-BE49-F238E27FC236}">
                <a16:creationId xmlns:a16="http://schemas.microsoft.com/office/drawing/2014/main" id="{BEB91120-AC6A-96B5-821A-A2F5377477F7}"/>
              </a:ext>
            </a:extLst>
          </p:cNvPr>
          <p:cNvSpPr txBox="1"/>
          <p:nvPr/>
        </p:nvSpPr>
        <p:spPr>
          <a:xfrm>
            <a:off x="3298370" y="1202566"/>
            <a:ext cx="5947229"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统计</a:t>
            </a:r>
            <a:r>
              <a:rPr lang="en-US" altLang="zh-CN" sz="2000" dirty="0">
                <a:solidFill>
                  <a:schemeClr val="bg1"/>
                </a:solidFill>
                <a:latin typeface="微软雅黑" panose="020B0503020204020204" pitchFamily="34" charset="-122"/>
                <a:ea typeface="微软雅黑" panose="020B0503020204020204" pitchFamily="34" charset="-122"/>
              </a:rPr>
              <a:t>8</a:t>
            </a:r>
            <a:r>
              <a:rPr lang="zh-CN" altLang="en-US" sz="2000" dirty="0">
                <a:solidFill>
                  <a:schemeClr val="bg1"/>
                </a:solidFill>
                <a:latin typeface="微软雅黑" panose="020B0503020204020204" pitchFamily="34" charset="-122"/>
                <a:ea typeface="微软雅黑" panose="020B0503020204020204" pitchFamily="34" charset="-122"/>
              </a:rPr>
              <a:t>分及以上电影，按每五个一行输出控制台</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08455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par>
                                <p:cTn id="13" presetID="22" presetClass="entr" presetSubtype="4"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136"/>
            <a:ext cx="12192000" cy="6862683"/>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419781" y="1922190"/>
            <a:ext cx="3228066" cy="2554545"/>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使用第三方库</a:t>
            </a:r>
            <a:r>
              <a:rPr lang="en-US" altLang="zh-CN" sz="2000" dirty="0" err="1">
                <a:solidFill>
                  <a:schemeClr val="bg1"/>
                </a:solidFill>
                <a:latin typeface="微软雅黑" panose="020B0503020204020204" pitchFamily="34" charset="-122"/>
                <a:ea typeface="微软雅黑" panose="020B0503020204020204" pitchFamily="34" charset="-122"/>
              </a:rPr>
              <a:t>wordcloud</a:t>
            </a:r>
            <a:r>
              <a:rPr lang="zh-CN" altLang="en-US" sz="2000" dirty="0">
                <a:solidFill>
                  <a:schemeClr val="bg1"/>
                </a:solidFill>
                <a:latin typeface="微软雅黑" panose="020B0503020204020204" pitchFamily="34" charset="-122"/>
                <a:ea typeface="微软雅黑" panose="020B0503020204020204" pitchFamily="34" charset="-122"/>
              </a:rPr>
              <a:t>制做词云图，通过</a:t>
            </a:r>
            <a:r>
              <a:rPr lang="en-US" altLang="zh-CN" sz="2000" dirty="0">
                <a:solidFill>
                  <a:schemeClr val="bg1"/>
                </a:solidFill>
                <a:latin typeface="微软雅黑" panose="020B0503020204020204" pitchFamily="34" charset="-122"/>
                <a:ea typeface="微软雅黑" panose="020B0503020204020204" pitchFamily="34" charset="-122"/>
              </a:rPr>
              <a:t>matplotlib</a:t>
            </a:r>
            <a:r>
              <a:rPr lang="zh-CN" altLang="en-US" sz="2000" dirty="0">
                <a:solidFill>
                  <a:schemeClr val="bg1"/>
                </a:solidFill>
                <a:latin typeface="微软雅黑" panose="020B0503020204020204" pitchFamily="34" charset="-122"/>
                <a:ea typeface="微软雅黑" panose="020B0503020204020204" pitchFamily="34" charset="-122"/>
              </a:rPr>
              <a:t>在程序运行时展示，并保存本地</a:t>
            </a:r>
            <a:endParaRPr lang="en-US" altLang="zh-CN" sz="2000" dirty="0">
              <a:solidFill>
                <a:schemeClr val="bg1"/>
              </a:solidFill>
              <a:latin typeface="微软雅黑" panose="020B0503020204020204" pitchFamily="34" charset="-122"/>
              <a:ea typeface="微软雅黑" panose="020B0503020204020204" pitchFamily="34" charset="-122"/>
            </a:endParaRPr>
          </a:p>
          <a:p>
            <a:r>
              <a:rPr lang="zh-CN" altLang="en-US" sz="2000" dirty="0">
                <a:solidFill>
                  <a:schemeClr val="bg1"/>
                </a:solidFill>
                <a:latin typeface="微软雅黑" panose="020B0503020204020204" pitchFamily="34" charset="-122"/>
                <a:ea typeface="微软雅黑" panose="020B0503020204020204" pitchFamily="34" charset="-122"/>
              </a:rPr>
              <a:t>每一次制作的词云图都不一样，排版是随机的，这里对词云图自定义形状为云朵形状</a:t>
            </a:r>
          </a:p>
        </p:txBody>
      </p:sp>
      <p:pic>
        <p:nvPicPr>
          <p:cNvPr id="3" name="图片 2">
            <a:extLst>
              <a:ext uri="{FF2B5EF4-FFF2-40B4-BE49-F238E27FC236}">
                <a16:creationId xmlns:a16="http://schemas.microsoft.com/office/drawing/2014/main" id="{9DA2C69A-3656-3096-90E5-465A264E65E7}"/>
              </a:ext>
            </a:extLst>
          </p:cNvPr>
          <p:cNvPicPr>
            <a:picLocks noChangeAspect="1"/>
          </p:cNvPicPr>
          <p:nvPr/>
        </p:nvPicPr>
        <p:blipFill>
          <a:blip r:embed="rId3"/>
          <a:stretch>
            <a:fillRect/>
          </a:stretch>
        </p:blipFill>
        <p:spPr>
          <a:xfrm>
            <a:off x="5761944" y="1104671"/>
            <a:ext cx="6010275" cy="5229225"/>
          </a:xfrm>
          <a:prstGeom prst="rect">
            <a:avLst/>
          </a:prstGeom>
        </p:spPr>
      </p:pic>
      <p:sp>
        <p:nvSpPr>
          <p:cNvPr id="5" name="文本框 4">
            <a:extLst>
              <a:ext uri="{FF2B5EF4-FFF2-40B4-BE49-F238E27FC236}">
                <a16:creationId xmlns:a16="http://schemas.microsoft.com/office/drawing/2014/main" id="{1978B6DA-8DEF-A451-0DBD-F673FF088E65}"/>
              </a:ext>
            </a:extLst>
          </p:cNvPr>
          <p:cNvSpPr txBox="1"/>
          <p:nvPr/>
        </p:nvSpPr>
        <p:spPr>
          <a:xfrm>
            <a:off x="2417761" y="171358"/>
            <a:ext cx="2460172" cy="400110"/>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2-1 python</a:t>
            </a:r>
            <a:r>
              <a:rPr lang="zh-CN" altLang="en-US" sz="2000" dirty="0">
                <a:solidFill>
                  <a:schemeClr val="bg1"/>
                </a:solidFill>
                <a:latin typeface="微软雅黑" panose="020B0503020204020204" pitchFamily="34" charset="-122"/>
                <a:ea typeface="微软雅黑" panose="020B0503020204020204" pitchFamily="34" charset="-122"/>
              </a:rPr>
              <a:t>可视化</a:t>
            </a:r>
          </a:p>
        </p:txBody>
      </p:sp>
      <p:pic>
        <p:nvPicPr>
          <p:cNvPr id="7" name="图片 6">
            <a:extLst>
              <a:ext uri="{FF2B5EF4-FFF2-40B4-BE49-F238E27FC236}">
                <a16:creationId xmlns:a16="http://schemas.microsoft.com/office/drawing/2014/main" id="{1F9FFDC4-4588-6EA1-33E1-DC1C00220B4C}"/>
              </a:ext>
            </a:extLst>
          </p:cNvPr>
          <p:cNvPicPr>
            <a:picLocks noChangeAspect="1"/>
          </p:cNvPicPr>
          <p:nvPr/>
        </p:nvPicPr>
        <p:blipFill>
          <a:blip r:embed="rId4"/>
          <a:stretch>
            <a:fillRect/>
          </a:stretch>
        </p:blipFill>
        <p:spPr>
          <a:xfrm>
            <a:off x="3724547" y="726689"/>
            <a:ext cx="8047672" cy="5404622"/>
          </a:xfrm>
          <a:prstGeom prst="rect">
            <a:avLst/>
          </a:prstGeom>
        </p:spPr>
      </p:pic>
    </p:spTree>
    <p:extLst>
      <p:ext uri="{BB962C8B-B14F-4D97-AF65-F5344CB8AC3E}">
        <p14:creationId xmlns:p14="http://schemas.microsoft.com/office/powerpoint/2010/main" val="45665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up)">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72CAB12-E5FF-7C28-F8D5-E5777B31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2683"/>
          </a:xfrm>
          <a:prstGeom prst="rect">
            <a:avLst/>
          </a:prstGeom>
        </p:spPr>
      </p:pic>
      <p:sp>
        <p:nvSpPr>
          <p:cNvPr id="4" name="文本框 3">
            <a:extLst>
              <a:ext uri="{FF2B5EF4-FFF2-40B4-BE49-F238E27FC236}">
                <a16:creationId xmlns:a16="http://schemas.microsoft.com/office/drawing/2014/main" id="{B5B1365C-D939-30B5-7FF1-C7CDE68C0387}"/>
              </a:ext>
            </a:extLst>
          </p:cNvPr>
          <p:cNvSpPr txBox="1"/>
          <p:nvPr/>
        </p:nvSpPr>
        <p:spPr>
          <a:xfrm>
            <a:off x="2474685" y="38766"/>
            <a:ext cx="2474686" cy="400110"/>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2-2 tableau</a:t>
            </a:r>
            <a:r>
              <a:rPr lang="zh-CN" altLang="en-US" sz="2000" dirty="0">
                <a:solidFill>
                  <a:schemeClr val="bg1"/>
                </a:solidFill>
                <a:latin typeface="微软雅黑" panose="020B0503020204020204" pitchFamily="34" charset="-122"/>
                <a:ea typeface="微软雅黑" panose="020B0503020204020204" pitchFamily="34" charset="-122"/>
              </a:rPr>
              <a:t>可视化</a:t>
            </a:r>
          </a:p>
        </p:txBody>
      </p:sp>
      <p:sp>
        <p:nvSpPr>
          <p:cNvPr id="5" name="文本框 4">
            <a:extLst>
              <a:ext uri="{FF2B5EF4-FFF2-40B4-BE49-F238E27FC236}">
                <a16:creationId xmlns:a16="http://schemas.microsoft.com/office/drawing/2014/main" id="{0C10DE51-7C36-5421-3A39-C5FEE1ADFE36}"/>
              </a:ext>
            </a:extLst>
          </p:cNvPr>
          <p:cNvSpPr txBox="1"/>
          <p:nvPr/>
        </p:nvSpPr>
        <p:spPr>
          <a:xfrm>
            <a:off x="326571" y="52131"/>
            <a:ext cx="1821543" cy="400110"/>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可视化图表</a:t>
            </a:r>
          </a:p>
        </p:txBody>
      </p:sp>
      <p:pic>
        <p:nvPicPr>
          <p:cNvPr id="8" name="图片 7">
            <a:extLst>
              <a:ext uri="{FF2B5EF4-FFF2-40B4-BE49-F238E27FC236}">
                <a16:creationId xmlns:a16="http://schemas.microsoft.com/office/drawing/2014/main" id="{B0700E78-1FC7-71F5-57D3-AC9E7A289074}"/>
              </a:ext>
            </a:extLst>
          </p:cNvPr>
          <p:cNvPicPr>
            <a:picLocks noChangeAspect="1"/>
          </p:cNvPicPr>
          <p:nvPr/>
        </p:nvPicPr>
        <p:blipFill rotWithShape="1">
          <a:blip r:embed="rId3"/>
          <a:srcRect b="7256"/>
          <a:stretch/>
        </p:blipFill>
        <p:spPr>
          <a:xfrm>
            <a:off x="0" y="504371"/>
            <a:ext cx="12192000" cy="6353629"/>
          </a:xfrm>
          <a:prstGeom prst="rect">
            <a:avLst/>
          </a:prstGeom>
        </p:spPr>
      </p:pic>
    </p:spTree>
    <p:extLst>
      <p:ext uri="{BB962C8B-B14F-4D97-AF65-F5344CB8AC3E}">
        <p14:creationId xmlns:p14="http://schemas.microsoft.com/office/powerpoint/2010/main" val="4173400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4F83A07-47B1-3529-B80F-66B704E1DA4A}"/>
              </a:ext>
            </a:extLst>
          </p:cNvPr>
          <p:cNvPicPr>
            <a:picLocks noChangeAspect="1"/>
          </p:cNvPicPr>
          <p:nvPr/>
        </p:nvPicPr>
        <p:blipFill>
          <a:blip r:embed="rId2"/>
          <a:stretch>
            <a:fillRect/>
          </a:stretch>
        </p:blipFill>
        <p:spPr>
          <a:xfrm>
            <a:off x="0" y="11477"/>
            <a:ext cx="12192000" cy="6835045"/>
          </a:xfrm>
          <a:prstGeom prst="rect">
            <a:avLst/>
          </a:prstGeom>
        </p:spPr>
      </p:pic>
    </p:spTree>
    <p:extLst>
      <p:ext uri="{BB962C8B-B14F-4D97-AF65-F5344CB8AC3E}">
        <p14:creationId xmlns:p14="http://schemas.microsoft.com/office/powerpoint/2010/main" val="1238788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713</TotalTime>
  <Words>625</Words>
  <Application>Microsoft Office PowerPoint</Application>
  <PresentationFormat>宽屏</PresentationFormat>
  <Paragraphs>47</Paragraphs>
  <Slides>18</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18</vt:i4>
      </vt:variant>
    </vt:vector>
  </HeadingPairs>
  <TitlesOfParts>
    <vt:vector size="23" baseType="lpstr">
      <vt:lpstr>等线</vt:lpstr>
      <vt:lpstr>等线 Light</vt:lpstr>
      <vt:lpstr>微软雅黑</vt:lpstr>
      <vt:lpstr>Arial</vt:lpstr>
      <vt:lpstr>Office 主题​​</vt:lpstr>
      <vt:lpstr>电影数据可视化</vt:lpstr>
      <vt:lpstr>PowerPoint 演示文稿</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电影数据可视化</dc:title>
  <dc:creator>小卓</dc:creator>
  <cp:lastModifiedBy>小卓</cp:lastModifiedBy>
  <cp:revision>20</cp:revision>
  <dcterms:created xsi:type="dcterms:W3CDTF">2022-10-20T08:37:44Z</dcterms:created>
  <dcterms:modified xsi:type="dcterms:W3CDTF">2022-11-11T13:20:08Z</dcterms:modified>
</cp:coreProperties>
</file>

<file path=docProps/thumbnail.jpeg>
</file>